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entury Gothic Paneuropean" panose="020B0604020202020204" charset="0"/>
      <p:regular r:id="rId12"/>
    </p:embeddedFont>
    <p:embeddedFont>
      <p:font typeface="Century Gothic Paneuropean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geeksforgeeks.org/ethical-hacking/cyber-kill-chain/" TargetMode="External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www.lockheedmartin.com/content/dam/lockheed-martin/rms/photo/cyber/THE-CYBER-KILL-CHAIN-body.png.pc-adaptive.full.medium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625" r="-9062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49278" y="2095377"/>
            <a:ext cx="11368479" cy="3453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53"/>
              </a:lnSpc>
            </a:pPr>
            <a:r>
              <a:rPr lang="en-US" sz="20252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CYBER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12880" y="5023002"/>
            <a:ext cx="8763887" cy="221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46"/>
              </a:lnSpc>
            </a:pPr>
            <a:r>
              <a:rPr lang="en-US" sz="12961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KILL CHAIN</a:t>
            </a:r>
          </a:p>
        </p:txBody>
      </p:sp>
      <p:sp>
        <p:nvSpPr>
          <p:cNvPr id="5" name="Freeform 5"/>
          <p:cNvSpPr/>
          <p:nvPr/>
        </p:nvSpPr>
        <p:spPr>
          <a:xfrm>
            <a:off x="12649102" y="251417"/>
            <a:ext cx="5672235" cy="3363250"/>
          </a:xfrm>
          <a:custGeom>
            <a:avLst/>
            <a:gdLst/>
            <a:ahLst/>
            <a:cxnLst/>
            <a:rect l="l" t="t" r="r" b="b"/>
            <a:pathLst>
              <a:path w="5672235" h="3363250">
                <a:moveTo>
                  <a:pt x="0" y="0"/>
                </a:moveTo>
                <a:lnTo>
                  <a:pt x="5672235" y="0"/>
                </a:lnTo>
                <a:lnTo>
                  <a:pt x="5672235" y="3363250"/>
                </a:lnTo>
                <a:lnTo>
                  <a:pt x="0" y="3363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10669" y="5671086"/>
            <a:ext cx="2711661" cy="3131740"/>
          </a:xfrm>
          <a:custGeom>
            <a:avLst/>
            <a:gdLst/>
            <a:ahLst/>
            <a:cxnLst/>
            <a:rect l="l" t="t" r="r" b="b"/>
            <a:pathLst>
              <a:path w="2711661" h="3131740">
                <a:moveTo>
                  <a:pt x="0" y="0"/>
                </a:moveTo>
                <a:lnTo>
                  <a:pt x="2711661" y="0"/>
                </a:lnTo>
                <a:lnTo>
                  <a:pt x="2711661" y="3131739"/>
                </a:lnTo>
                <a:lnTo>
                  <a:pt x="0" y="31317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165134" y="7603414"/>
            <a:ext cx="8678078" cy="165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 framework for understanding Cyber Attacks</a:t>
            </a:r>
          </a:p>
          <a:p>
            <a:pPr algn="just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Ajmal M S</a:t>
            </a:r>
          </a:p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ICTAK</a:t>
            </a:r>
          </a:p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Cyber Security, November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625" r="-9062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84719" y="3992554"/>
            <a:ext cx="2816536" cy="376437"/>
            <a:chOff x="0" y="0"/>
            <a:chExt cx="741804" cy="991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41804" cy="99144"/>
            </a:xfrm>
            <a:custGeom>
              <a:avLst/>
              <a:gdLst/>
              <a:ahLst/>
              <a:cxnLst/>
              <a:rect l="l" t="t" r="r" b="b"/>
              <a:pathLst>
                <a:path w="741804" h="99144">
                  <a:moveTo>
                    <a:pt x="49572" y="0"/>
                  </a:moveTo>
                  <a:lnTo>
                    <a:pt x="692232" y="0"/>
                  </a:lnTo>
                  <a:cubicBezTo>
                    <a:pt x="719610" y="0"/>
                    <a:pt x="741804" y="22194"/>
                    <a:pt x="741804" y="49572"/>
                  </a:cubicBezTo>
                  <a:lnTo>
                    <a:pt x="741804" y="49572"/>
                  </a:lnTo>
                  <a:cubicBezTo>
                    <a:pt x="741804" y="62719"/>
                    <a:pt x="736581" y="75328"/>
                    <a:pt x="727284" y="84625"/>
                  </a:cubicBezTo>
                  <a:cubicBezTo>
                    <a:pt x="717988" y="93921"/>
                    <a:pt x="705379" y="99144"/>
                    <a:pt x="692232" y="99144"/>
                  </a:cubicBezTo>
                  <a:lnTo>
                    <a:pt x="49572" y="99144"/>
                  </a:lnTo>
                  <a:cubicBezTo>
                    <a:pt x="22194" y="99144"/>
                    <a:pt x="0" y="76950"/>
                    <a:pt x="0" y="49572"/>
                  </a:cubicBezTo>
                  <a:lnTo>
                    <a:pt x="0" y="49572"/>
                  </a:lnTo>
                  <a:cubicBezTo>
                    <a:pt x="0" y="22194"/>
                    <a:pt x="22194" y="0"/>
                    <a:pt x="49572" y="0"/>
                  </a:cubicBezTo>
                  <a:close/>
                </a:path>
              </a:pathLst>
            </a:custGeom>
            <a:solidFill>
              <a:srgbClr val="7A7D8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41804" cy="137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275861" y="4766130"/>
            <a:ext cx="2461838" cy="2564415"/>
          </a:xfrm>
          <a:custGeom>
            <a:avLst/>
            <a:gdLst/>
            <a:ahLst/>
            <a:cxnLst/>
            <a:rect l="l" t="t" r="r" b="b"/>
            <a:pathLst>
              <a:path w="2461838" h="2564415">
                <a:moveTo>
                  <a:pt x="0" y="0"/>
                </a:moveTo>
                <a:lnTo>
                  <a:pt x="2461838" y="0"/>
                </a:lnTo>
                <a:lnTo>
                  <a:pt x="2461838" y="2564415"/>
                </a:lnTo>
                <a:lnTo>
                  <a:pt x="0" y="25644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84719" y="2086925"/>
            <a:ext cx="8386087" cy="1905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9"/>
              </a:lnSpc>
            </a:pPr>
            <a:r>
              <a:rPr lang="en-US" sz="67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Stage 7: Actions on Goals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55015"/>
            <a:ext cx="203779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Cyber Kill Chain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7144" y="4000115"/>
            <a:ext cx="211168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Actions on Goals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559478"/>
            <a:ext cx="5687470" cy="2656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This is the final stage, where attackers will try to carry out their objectives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The result depends upon the attacker’s goal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Some attackers interrupt services, to take them down or make them completely online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Some prefer stealing sensitive data, while others use denial of service, or ransomware attack.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97391" y="3842722"/>
            <a:ext cx="6765066" cy="73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3"/>
              </a:lnSpc>
            </a:pPr>
            <a:r>
              <a:rPr lang="en-US" sz="5221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Mitigation &amp; Defense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97391" y="5105400"/>
            <a:ext cx="5687470" cy="2656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Regular updates and strong security policies like changing passwords routinely, and never responding to suspicious emails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Use Intrusion Detection System / Intrusion Prevention System, email filters, EDR, and user training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Stop attacks early (ideally at Recon or Delivery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62186" y="8495665"/>
            <a:ext cx="5363628" cy="1196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32"/>
              </a:lnSpc>
            </a:pPr>
            <a:r>
              <a:rPr lang="en-US" sz="7625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Thank You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876005" y="9711494"/>
            <a:ext cx="6535989" cy="365494"/>
            <a:chOff x="0" y="0"/>
            <a:chExt cx="675653" cy="3778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75653" cy="37783"/>
            </a:xfrm>
            <a:custGeom>
              <a:avLst/>
              <a:gdLst/>
              <a:ahLst/>
              <a:cxnLst/>
              <a:rect l="l" t="t" r="r" b="b"/>
              <a:pathLst>
                <a:path w="675653" h="37783">
                  <a:moveTo>
                    <a:pt x="18891" y="0"/>
                  </a:moveTo>
                  <a:lnTo>
                    <a:pt x="656761" y="0"/>
                  </a:lnTo>
                  <a:cubicBezTo>
                    <a:pt x="667195" y="0"/>
                    <a:pt x="675653" y="8458"/>
                    <a:pt x="675653" y="18891"/>
                  </a:cubicBezTo>
                  <a:lnTo>
                    <a:pt x="675653" y="18891"/>
                  </a:lnTo>
                  <a:cubicBezTo>
                    <a:pt x="675653" y="23902"/>
                    <a:pt x="673662" y="28707"/>
                    <a:pt x="670119" y="32250"/>
                  </a:cubicBezTo>
                  <a:cubicBezTo>
                    <a:pt x="666577" y="35792"/>
                    <a:pt x="661771" y="37783"/>
                    <a:pt x="656761" y="37783"/>
                  </a:cubicBezTo>
                  <a:lnTo>
                    <a:pt x="18891" y="37783"/>
                  </a:lnTo>
                  <a:cubicBezTo>
                    <a:pt x="13881" y="37783"/>
                    <a:pt x="9076" y="35792"/>
                    <a:pt x="5533" y="32250"/>
                  </a:cubicBezTo>
                  <a:cubicBezTo>
                    <a:pt x="1990" y="28707"/>
                    <a:pt x="0" y="23902"/>
                    <a:pt x="0" y="18891"/>
                  </a:cubicBezTo>
                  <a:lnTo>
                    <a:pt x="0" y="18891"/>
                  </a:lnTo>
                  <a:cubicBezTo>
                    <a:pt x="0" y="13881"/>
                    <a:pt x="1990" y="9076"/>
                    <a:pt x="5533" y="5533"/>
                  </a:cubicBezTo>
                  <a:cubicBezTo>
                    <a:pt x="9076" y="1990"/>
                    <a:pt x="13881" y="0"/>
                    <a:pt x="18891" y="0"/>
                  </a:cubicBezTo>
                  <a:close/>
                </a:path>
              </a:pathLst>
            </a:custGeom>
            <a:solidFill>
              <a:srgbClr val="7A7D87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75653" cy="75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634780" y="9720511"/>
            <a:ext cx="2662611" cy="30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3"/>
              </a:lnSpc>
            </a:pPr>
            <a:r>
              <a:rPr lang="en-US" sz="1788">
                <a:solidFill>
                  <a:srgbClr val="FFFFFF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Stay Safe, Stay Smart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72780" y="8102770"/>
            <a:ext cx="6814288" cy="36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6"/>
              </a:lnSpc>
            </a:pPr>
            <a:r>
              <a:rPr lang="en-US" sz="1075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References </a:t>
            </a:r>
            <a:r>
              <a:rPr lang="en-US" sz="1075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-</a:t>
            </a:r>
            <a:r>
              <a:rPr lang="en-US" sz="1075" u="sng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  <a:hlinkClick r:id="rId5" tooltip="https://www.geeksforgeeks.org/ethical-hacking/cyber-kill-chain/"/>
              </a:rPr>
              <a:t> https://www.lockheedmartin.com/content/dam/lockheed-martin/rms/photo/cyber/THE-CYBER-KILL-CHAIN-body.png.pc-adaptive.full.medium.png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625" r="-9062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2518" y="184034"/>
            <a:ext cx="3964386" cy="1916120"/>
          </a:xfrm>
          <a:custGeom>
            <a:avLst/>
            <a:gdLst/>
            <a:ahLst/>
            <a:cxnLst/>
            <a:rect l="l" t="t" r="r" b="b"/>
            <a:pathLst>
              <a:path w="3964386" h="1916120">
                <a:moveTo>
                  <a:pt x="0" y="0"/>
                </a:moveTo>
                <a:lnTo>
                  <a:pt x="3964386" y="0"/>
                </a:lnTo>
                <a:lnTo>
                  <a:pt x="3964386" y="1916120"/>
                </a:lnTo>
                <a:lnTo>
                  <a:pt x="0" y="19161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557272" y="7644254"/>
            <a:ext cx="7315200" cy="1864444"/>
          </a:xfrm>
          <a:custGeom>
            <a:avLst/>
            <a:gdLst/>
            <a:ahLst/>
            <a:cxnLst/>
            <a:rect l="l" t="t" r="r" b="b"/>
            <a:pathLst>
              <a:path w="7315200" h="1864444">
                <a:moveTo>
                  <a:pt x="0" y="0"/>
                </a:moveTo>
                <a:lnTo>
                  <a:pt x="7315200" y="0"/>
                </a:lnTo>
                <a:lnTo>
                  <a:pt x="7315200" y="1864443"/>
                </a:lnTo>
                <a:lnTo>
                  <a:pt x="0" y="18644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021490" y="852195"/>
            <a:ext cx="5610558" cy="7139190"/>
          </a:xfrm>
          <a:custGeom>
            <a:avLst/>
            <a:gdLst/>
            <a:ahLst/>
            <a:cxnLst/>
            <a:rect l="l" t="t" r="r" b="b"/>
            <a:pathLst>
              <a:path w="6187155" h="7780383">
                <a:moveTo>
                  <a:pt x="0" y="0"/>
                </a:moveTo>
                <a:lnTo>
                  <a:pt x="6187155" y="0"/>
                </a:lnTo>
                <a:lnTo>
                  <a:pt x="6187155" y="7780383"/>
                </a:lnTo>
                <a:lnTo>
                  <a:pt x="0" y="77803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15" r="-3915"/>
            </a:stretch>
          </a:blipFill>
          <a:ln>
            <a:solidFill>
              <a:schemeClr val="tx1"/>
            </a:solidFill>
          </a:ln>
        </p:spPr>
        <p:txBody>
          <a:bodyPr/>
          <a:lstStyle/>
          <a:p>
            <a:endParaRPr lang="en-IN" dirty="0"/>
          </a:p>
        </p:txBody>
      </p:sp>
      <p:sp>
        <p:nvSpPr>
          <p:cNvPr id="6" name="TextBox 6"/>
          <p:cNvSpPr txBox="1"/>
          <p:nvPr/>
        </p:nvSpPr>
        <p:spPr>
          <a:xfrm>
            <a:off x="1004887" y="3083299"/>
            <a:ext cx="10918061" cy="1164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What is Cyber Kill Chain?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6345" y="4248225"/>
            <a:ext cx="9516838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Cyber Kill Chain is a chain of stages of a cyber attack. 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This is a framework developed by Lockheed Martin that clearly describes the stages of a cyber attack from reconnaissance to data exfiltration.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It helps organizations understand, detect, and respond to threats/attacks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14173" y="8150961"/>
            <a:ext cx="4213113" cy="283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1600" lvl="1" indent="-90800" algn="l">
              <a:lnSpc>
                <a:spcPts val="1177"/>
              </a:lnSpc>
              <a:buFont typeface="Arial"/>
              <a:buChar char="•"/>
            </a:pPr>
            <a:r>
              <a:rPr lang="en-US" sz="841" u="sng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  <a:hlinkClick r:id="rId7" tooltip="https://www.lockheedmartin.com/content/dam/lockheed-martin/rms/photo/cyber/THE-CYBER-KILL-CHAIN-body.png.pc-adaptive.full.medium.png"/>
              </a:rPr>
              <a:t>Image Ref - https://phoenixnap.com/blog/wp-content/uploads/2021/08/cyber-kill-chain-model.png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55015"/>
            <a:ext cx="203779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Cyber Kill Chain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625" r="-9062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77800" y="8318922"/>
            <a:ext cx="5524519" cy="1968078"/>
          </a:xfrm>
          <a:custGeom>
            <a:avLst/>
            <a:gdLst/>
            <a:ahLst/>
            <a:cxnLst/>
            <a:rect l="l" t="t" r="r" b="b"/>
            <a:pathLst>
              <a:path w="7315200" h="3216072">
                <a:moveTo>
                  <a:pt x="0" y="0"/>
                </a:moveTo>
                <a:lnTo>
                  <a:pt x="7315200" y="0"/>
                </a:lnTo>
                <a:lnTo>
                  <a:pt x="7315200" y="3216071"/>
                </a:lnTo>
                <a:lnTo>
                  <a:pt x="0" y="32160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847" y="238699"/>
            <a:ext cx="2879652" cy="3051287"/>
          </a:xfrm>
          <a:custGeom>
            <a:avLst/>
            <a:gdLst/>
            <a:ahLst/>
            <a:cxnLst/>
            <a:rect l="l" t="t" r="r" b="b"/>
            <a:pathLst>
              <a:path w="2879652" h="3051287">
                <a:moveTo>
                  <a:pt x="0" y="0"/>
                </a:moveTo>
                <a:lnTo>
                  <a:pt x="2879652" y="0"/>
                </a:lnTo>
                <a:lnTo>
                  <a:pt x="2879652" y="3051287"/>
                </a:lnTo>
                <a:lnTo>
                  <a:pt x="0" y="30512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>
            <a:off x="2047600" y="2463114"/>
            <a:ext cx="4383682" cy="4950900"/>
          </a:xfrm>
          <a:custGeom>
            <a:avLst/>
            <a:gdLst/>
            <a:ahLst/>
            <a:cxnLst/>
            <a:rect l="l" t="t" r="r" b="b"/>
            <a:pathLst>
              <a:path w="4383682" h="4950900">
                <a:moveTo>
                  <a:pt x="0" y="0"/>
                </a:moveTo>
                <a:lnTo>
                  <a:pt x="4383682" y="0"/>
                </a:lnTo>
                <a:lnTo>
                  <a:pt x="4383682" y="4950900"/>
                </a:lnTo>
                <a:lnTo>
                  <a:pt x="0" y="495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406498" y="3855252"/>
            <a:ext cx="9095583" cy="2138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Importance of the Cyber Kill Chain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06498" y="6243327"/>
            <a:ext cx="8588574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Enhances the situational awareness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Breaks down complex attacks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Supports early detection and defence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55015"/>
            <a:ext cx="203779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Cyber Kill Chain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625" r="-9062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21422" y="4374775"/>
            <a:ext cx="2816536" cy="376437"/>
            <a:chOff x="0" y="0"/>
            <a:chExt cx="741804" cy="991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41804" cy="99144"/>
            </a:xfrm>
            <a:custGeom>
              <a:avLst/>
              <a:gdLst/>
              <a:ahLst/>
              <a:cxnLst/>
              <a:rect l="l" t="t" r="r" b="b"/>
              <a:pathLst>
                <a:path w="741804" h="99144">
                  <a:moveTo>
                    <a:pt x="49572" y="0"/>
                  </a:moveTo>
                  <a:lnTo>
                    <a:pt x="692232" y="0"/>
                  </a:lnTo>
                  <a:cubicBezTo>
                    <a:pt x="719610" y="0"/>
                    <a:pt x="741804" y="22194"/>
                    <a:pt x="741804" y="49572"/>
                  </a:cubicBezTo>
                  <a:lnTo>
                    <a:pt x="741804" y="49572"/>
                  </a:lnTo>
                  <a:cubicBezTo>
                    <a:pt x="741804" y="62719"/>
                    <a:pt x="736581" y="75328"/>
                    <a:pt x="727284" y="84625"/>
                  </a:cubicBezTo>
                  <a:cubicBezTo>
                    <a:pt x="717988" y="93921"/>
                    <a:pt x="705379" y="99144"/>
                    <a:pt x="692232" y="99144"/>
                  </a:cubicBezTo>
                  <a:lnTo>
                    <a:pt x="49572" y="99144"/>
                  </a:lnTo>
                  <a:cubicBezTo>
                    <a:pt x="22194" y="99144"/>
                    <a:pt x="0" y="76950"/>
                    <a:pt x="0" y="49572"/>
                  </a:cubicBezTo>
                  <a:lnTo>
                    <a:pt x="0" y="49572"/>
                  </a:lnTo>
                  <a:cubicBezTo>
                    <a:pt x="0" y="22194"/>
                    <a:pt x="22194" y="0"/>
                    <a:pt x="49572" y="0"/>
                  </a:cubicBezTo>
                  <a:close/>
                </a:path>
              </a:pathLst>
            </a:custGeom>
            <a:solidFill>
              <a:srgbClr val="7A7D8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41804" cy="137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73845" y="7881066"/>
            <a:ext cx="1952454" cy="2517651"/>
          </a:xfrm>
          <a:custGeom>
            <a:avLst/>
            <a:gdLst/>
            <a:ahLst/>
            <a:cxnLst/>
            <a:rect l="l" t="t" r="r" b="b"/>
            <a:pathLst>
              <a:path w="3490153" h="4030833">
                <a:moveTo>
                  <a:pt x="0" y="0"/>
                </a:moveTo>
                <a:lnTo>
                  <a:pt x="3490153" y="0"/>
                </a:lnTo>
                <a:lnTo>
                  <a:pt x="3490153" y="4030832"/>
                </a:lnTo>
                <a:lnTo>
                  <a:pt x="0" y="4030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841518" y="5040667"/>
            <a:ext cx="2708899" cy="2699048"/>
          </a:xfrm>
          <a:custGeom>
            <a:avLst/>
            <a:gdLst/>
            <a:ahLst/>
            <a:cxnLst/>
            <a:rect l="l" t="t" r="r" b="b"/>
            <a:pathLst>
              <a:path w="2708899" h="2699048">
                <a:moveTo>
                  <a:pt x="0" y="0"/>
                </a:moveTo>
                <a:lnTo>
                  <a:pt x="2708899" y="0"/>
                </a:lnTo>
                <a:lnTo>
                  <a:pt x="2708899" y="2699049"/>
                </a:lnTo>
                <a:lnTo>
                  <a:pt x="0" y="2699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10668" y="2553514"/>
            <a:ext cx="13866665" cy="106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67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Stage 1 : Reconnaissance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3847" y="4382336"/>
            <a:ext cx="211168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Reconnaissance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002567"/>
            <a:ext cx="4288027" cy="299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This is the first stage where, attacker gathers information on the target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The common tools used are social media, domain tools, and scanning software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Goal: To identify vulnerabilities/opportunities to establish an attack.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755015"/>
            <a:ext cx="203779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Cyber Kill Chain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625" r="-9062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96940" y="4374775"/>
            <a:ext cx="2816536" cy="376437"/>
            <a:chOff x="0" y="0"/>
            <a:chExt cx="741804" cy="991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41804" cy="99144"/>
            </a:xfrm>
            <a:custGeom>
              <a:avLst/>
              <a:gdLst/>
              <a:ahLst/>
              <a:cxnLst/>
              <a:rect l="l" t="t" r="r" b="b"/>
              <a:pathLst>
                <a:path w="741804" h="99144">
                  <a:moveTo>
                    <a:pt x="49572" y="0"/>
                  </a:moveTo>
                  <a:lnTo>
                    <a:pt x="692232" y="0"/>
                  </a:lnTo>
                  <a:cubicBezTo>
                    <a:pt x="719610" y="0"/>
                    <a:pt x="741804" y="22194"/>
                    <a:pt x="741804" y="49572"/>
                  </a:cubicBezTo>
                  <a:lnTo>
                    <a:pt x="741804" y="49572"/>
                  </a:lnTo>
                  <a:cubicBezTo>
                    <a:pt x="741804" y="62719"/>
                    <a:pt x="736581" y="75328"/>
                    <a:pt x="727284" y="84625"/>
                  </a:cubicBezTo>
                  <a:cubicBezTo>
                    <a:pt x="717988" y="93921"/>
                    <a:pt x="705379" y="99144"/>
                    <a:pt x="692232" y="99144"/>
                  </a:cubicBezTo>
                  <a:lnTo>
                    <a:pt x="49572" y="99144"/>
                  </a:lnTo>
                  <a:cubicBezTo>
                    <a:pt x="22194" y="99144"/>
                    <a:pt x="0" y="76950"/>
                    <a:pt x="0" y="49572"/>
                  </a:cubicBezTo>
                  <a:lnTo>
                    <a:pt x="0" y="49572"/>
                  </a:lnTo>
                  <a:cubicBezTo>
                    <a:pt x="0" y="22194"/>
                    <a:pt x="22194" y="0"/>
                    <a:pt x="49572" y="0"/>
                  </a:cubicBezTo>
                  <a:close/>
                </a:path>
              </a:pathLst>
            </a:custGeom>
            <a:solidFill>
              <a:srgbClr val="7A7D8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41804" cy="137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57230" y="7962900"/>
            <a:ext cx="2176254" cy="2502194"/>
          </a:xfrm>
          <a:custGeom>
            <a:avLst/>
            <a:gdLst/>
            <a:ahLst/>
            <a:cxnLst/>
            <a:rect l="l" t="t" r="r" b="b"/>
            <a:pathLst>
              <a:path w="3490153" h="4030833">
                <a:moveTo>
                  <a:pt x="0" y="0"/>
                </a:moveTo>
                <a:lnTo>
                  <a:pt x="3490153" y="0"/>
                </a:lnTo>
                <a:lnTo>
                  <a:pt x="3490153" y="4030832"/>
                </a:lnTo>
                <a:lnTo>
                  <a:pt x="0" y="4030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210668" y="5139095"/>
            <a:ext cx="2502193" cy="2502193"/>
          </a:xfrm>
          <a:custGeom>
            <a:avLst/>
            <a:gdLst/>
            <a:ahLst/>
            <a:cxnLst/>
            <a:rect l="l" t="t" r="r" b="b"/>
            <a:pathLst>
              <a:path w="2502193" h="2502193">
                <a:moveTo>
                  <a:pt x="0" y="0"/>
                </a:moveTo>
                <a:lnTo>
                  <a:pt x="2502192" y="0"/>
                </a:lnTo>
                <a:lnTo>
                  <a:pt x="2502192" y="2502193"/>
                </a:lnTo>
                <a:lnTo>
                  <a:pt x="0" y="25021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10668" y="2553514"/>
            <a:ext cx="13866665" cy="106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67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Stage 2: Weaponization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55973" y="5100995"/>
            <a:ext cx="4288027" cy="232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This stage involves creating a malicious payload (malware, exploit)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Package it into a deliverable format like a PDF or a link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This stage happens outside the target environment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74684" y="4382336"/>
            <a:ext cx="246104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Weaponization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755015"/>
            <a:ext cx="203779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Cyber Kill Chain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625" r="-9062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691649" y="4374775"/>
            <a:ext cx="2816536" cy="376437"/>
            <a:chOff x="0" y="0"/>
            <a:chExt cx="741804" cy="991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41804" cy="99144"/>
            </a:xfrm>
            <a:custGeom>
              <a:avLst/>
              <a:gdLst/>
              <a:ahLst/>
              <a:cxnLst/>
              <a:rect l="l" t="t" r="r" b="b"/>
              <a:pathLst>
                <a:path w="741804" h="99144">
                  <a:moveTo>
                    <a:pt x="49572" y="0"/>
                  </a:moveTo>
                  <a:lnTo>
                    <a:pt x="692232" y="0"/>
                  </a:lnTo>
                  <a:cubicBezTo>
                    <a:pt x="719610" y="0"/>
                    <a:pt x="741804" y="22194"/>
                    <a:pt x="741804" y="49572"/>
                  </a:cubicBezTo>
                  <a:lnTo>
                    <a:pt x="741804" y="49572"/>
                  </a:lnTo>
                  <a:cubicBezTo>
                    <a:pt x="741804" y="62719"/>
                    <a:pt x="736581" y="75328"/>
                    <a:pt x="727284" y="84625"/>
                  </a:cubicBezTo>
                  <a:cubicBezTo>
                    <a:pt x="717988" y="93921"/>
                    <a:pt x="705379" y="99144"/>
                    <a:pt x="692232" y="99144"/>
                  </a:cubicBezTo>
                  <a:lnTo>
                    <a:pt x="49572" y="99144"/>
                  </a:lnTo>
                  <a:cubicBezTo>
                    <a:pt x="22194" y="99144"/>
                    <a:pt x="0" y="76950"/>
                    <a:pt x="0" y="49572"/>
                  </a:cubicBezTo>
                  <a:lnTo>
                    <a:pt x="0" y="49572"/>
                  </a:lnTo>
                  <a:cubicBezTo>
                    <a:pt x="0" y="22194"/>
                    <a:pt x="22194" y="0"/>
                    <a:pt x="49572" y="0"/>
                  </a:cubicBezTo>
                  <a:close/>
                </a:path>
              </a:pathLst>
            </a:custGeom>
            <a:solidFill>
              <a:srgbClr val="7A7D8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41804" cy="137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17078" y="7580948"/>
            <a:ext cx="2264677" cy="2871103"/>
          </a:xfrm>
          <a:custGeom>
            <a:avLst/>
            <a:gdLst/>
            <a:ahLst/>
            <a:cxnLst/>
            <a:rect l="l" t="t" r="r" b="b"/>
            <a:pathLst>
              <a:path w="3490153" h="4030833">
                <a:moveTo>
                  <a:pt x="0" y="0"/>
                </a:moveTo>
                <a:lnTo>
                  <a:pt x="3490153" y="0"/>
                </a:lnTo>
                <a:lnTo>
                  <a:pt x="3490153" y="4030832"/>
                </a:lnTo>
                <a:lnTo>
                  <a:pt x="0" y="4030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144583" y="4700320"/>
            <a:ext cx="2871103" cy="2871103"/>
          </a:xfrm>
          <a:custGeom>
            <a:avLst/>
            <a:gdLst/>
            <a:ahLst/>
            <a:cxnLst/>
            <a:rect l="l" t="t" r="r" b="b"/>
            <a:pathLst>
              <a:path w="2871103" h="2871103">
                <a:moveTo>
                  <a:pt x="0" y="0"/>
                </a:moveTo>
                <a:lnTo>
                  <a:pt x="2871103" y="0"/>
                </a:lnTo>
                <a:lnTo>
                  <a:pt x="2871103" y="2871103"/>
                </a:lnTo>
                <a:lnTo>
                  <a:pt x="0" y="2871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10668" y="2553514"/>
            <a:ext cx="13866665" cy="106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67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Stage 3: Delivery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44074" y="4377105"/>
            <a:ext cx="211168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Delivery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91649" y="5105400"/>
            <a:ext cx="4288027" cy="232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In the delivery stage, the weapon will be sent to the target machine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Modes like phishing, USB, or infected sites are used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This is considered the attacker’s first point of contact.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755015"/>
            <a:ext cx="203779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Cyber Kill Chain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625" r="-9062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925026" y="4420436"/>
            <a:ext cx="2816536" cy="376437"/>
            <a:chOff x="0" y="0"/>
            <a:chExt cx="741804" cy="991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41804" cy="99144"/>
            </a:xfrm>
            <a:custGeom>
              <a:avLst/>
              <a:gdLst/>
              <a:ahLst/>
              <a:cxnLst/>
              <a:rect l="l" t="t" r="r" b="b"/>
              <a:pathLst>
                <a:path w="741804" h="99144">
                  <a:moveTo>
                    <a:pt x="49572" y="0"/>
                  </a:moveTo>
                  <a:lnTo>
                    <a:pt x="692232" y="0"/>
                  </a:lnTo>
                  <a:cubicBezTo>
                    <a:pt x="719610" y="0"/>
                    <a:pt x="741804" y="22194"/>
                    <a:pt x="741804" y="49572"/>
                  </a:cubicBezTo>
                  <a:lnTo>
                    <a:pt x="741804" y="49572"/>
                  </a:lnTo>
                  <a:cubicBezTo>
                    <a:pt x="741804" y="62719"/>
                    <a:pt x="736581" y="75328"/>
                    <a:pt x="727284" y="84625"/>
                  </a:cubicBezTo>
                  <a:cubicBezTo>
                    <a:pt x="717988" y="93921"/>
                    <a:pt x="705379" y="99144"/>
                    <a:pt x="692232" y="99144"/>
                  </a:cubicBezTo>
                  <a:lnTo>
                    <a:pt x="49572" y="99144"/>
                  </a:lnTo>
                  <a:cubicBezTo>
                    <a:pt x="22194" y="99144"/>
                    <a:pt x="0" y="76950"/>
                    <a:pt x="0" y="49572"/>
                  </a:cubicBezTo>
                  <a:lnTo>
                    <a:pt x="0" y="49572"/>
                  </a:lnTo>
                  <a:cubicBezTo>
                    <a:pt x="0" y="22194"/>
                    <a:pt x="22194" y="0"/>
                    <a:pt x="49572" y="0"/>
                  </a:cubicBezTo>
                  <a:close/>
                </a:path>
              </a:pathLst>
            </a:custGeom>
            <a:solidFill>
              <a:srgbClr val="7A7D8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41804" cy="137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477957" y="4267331"/>
            <a:ext cx="2494784" cy="2494784"/>
          </a:xfrm>
          <a:custGeom>
            <a:avLst/>
            <a:gdLst/>
            <a:ahLst/>
            <a:cxnLst/>
            <a:rect l="l" t="t" r="r" b="b"/>
            <a:pathLst>
              <a:path w="2494784" h="2494784">
                <a:moveTo>
                  <a:pt x="0" y="0"/>
                </a:moveTo>
                <a:lnTo>
                  <a:pt x="2494784" y="0"/>
                </a:lnTo>
                <a:lnTo>
                  <a:pt x="2494784" y="2494784"/>
                </a:lnTo>
                <a:lnTo>
                  <a:pt x="0" y="2494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10668" y="2553514"/>
            <a:ext cx="13866665" cy="106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67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Stage 4: Exploitation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77451" y="4427997"/>
            <a:ext cx="211168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Exploitation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25026" y="5105400"/>
            <a:ext cx="4288027" cy="165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In this stage, the exploit will be triggered once the target interacts (eg, clicks)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Use vulnerabilities to execute the code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755015"/>
            <a:ext cx="203779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Cyber Kill Chain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6B495CA-D679-43FD-5B6E-5D0A187F2A49}"/>
              </a:ext>
            </a:extLst>
          </p:cNvPr>
          <p:cNvSpPr/>
          <p:nvPr/>
        </p:nvSpPr>
        <p:spPr>
          <a:xfrm>
            <a:off x="-212316" y="7734300"/>
            <a:ext cx="2264677" cy="2871103"/>
          </a:xfrm>
          <a:custGeom>
            <a:avLst/>
            <a:gdLst/>
            <a:ahLst/>
            <a:cxnLst/>
            <a:rect l="l" t="t" r="r" b="b"/>
            <a:pathLst>
              <a:path w="3490153" h="4030833">
                <a:moveTo>
                  <a:pt x="0" y="0"/>
                </a:moveTo>
                <a:lnTo>
                  <a:pt x="3490153" y="0"/>
                </a:lnTo>
                <a:lnTo>
                  <a:pt x="3490153" y="4030832"/>
                </a:lnTo>
                <a:lnTo>
                  <a:pt x="0" y="4030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625" r="-9062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444622" y="4420436"/>
            <a:ext cx="2816536" cy="376437"/>
            <a:chOff x="0" y="0"/>
            <a:chExt cx="741804" cy="991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41804" cy="99144"/>
            </a:xfrm>
            <a:custGeom>
              <a:avLst/>
              <a:gdLst/>
              <a:ahLst/>
              <a:cxnLst/>
              <a:rect l="l" t="t" r="r" b="b"/>
              <a:pathLst>
                <a:path w="741804" h="99144">
                  <a:moveTo>
                    <a:pt x="49572" y="0"/>
                  </a:moveTo>
                  <a:lnTo>
                    <a:pt x="692232" y="0"/>
                  </a:lnTo>
                  <a:cubicBezTo>
                    <a:pt x="719610" y="0"/>
                    <a:pt x="741804" y="22194"/>
                    <a:pt x="741804" y="49572"/>
                  </a:cubicBezTo>
                  <a:lnTo>
                    <a:pt x="741804" y="49572"/>
                  </a:lnTo>
                  <a:cubicBezTo>
                    <a:pt x="741804" y="62719"/>
                    <a:pt x="736581" y="75328"/>
                    <a:pt x="727284" y="84625"/>
                  </a:cubicBezTo>
                  <a:cubicBezTo>
                    <a:pt x="717988" y="93921"/>
                    <a:pt x="705379" y="99144"/>
                    <a:pt x="692232" y="99144"/>
                  </a:cubicBezTo>
                  <a:lnTo>
                    <a:pt x="49572" y="99144"/>
                  </a:lnTo>
                  <a:cubicBezTo>
                    <a:pt x="22194" y="99144"/>
                    <a:pt x="0" y="76950"/>
                    <a:pt x="0" y="49572"/>
                  </a:cubicBezTo>
                  <a:lnTo>
                    <a:pt x="0" y="49572"/>
                  </a:lnTo>
                  <a:cubicBezTo>
                    <a:pt x="0" y="22194"/>
                    <a:pt x="22194" y="0"/>
                    <a:pt x="49572" y="0"/>
                  </a:cubicBezTo>
                  <a:close/>
                </a:path>
              </a:pathLst>
            </a:custGeom>
            <a:solidFill>
              <a:srgbClr val="7A7D8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41804" cy="137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506988" y="4033123"/>
            <a:ext cx="2220755" cy="2220755"/>
          </a:xfrm>
          <a:custGeom>
            <a:avLst/>
            <a:gdLst/>
            <a:ahLst/>
            <a:cxnLst/>
            <a:rect l="l" t="t" r="r" b="b"/>
            <a:pathLst>
              <a:path w="2220755" h="2220755">
                <a:moveTo>
                  <a:pt x="0" y="0"/>
                </a:moveTo>
                <a:lnTo>
                  <a:pt x="2220754" y="0"/>
                </a:lnTo>
                <a:lnTo>
                  <a:pt x="2220754" y="2220754"/>
                </a:lnTo>
                <a:lnTo>
                  <a:pt x="0" y="22207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10668" y="2553514"/>
            <a:ext cx="13866665" cy="106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67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Stage 5: Installation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16614" y="4427997"/>
            <a:ext cx="211168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Installation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44622" y="5105400"/>
            <a:ext cx="4288027" cy="299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Involves attempting to install malware and other ransomware variants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The attacker will take control of the system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Try to install other cyberweapons, Trojan horses, backdoors, and command-line interfaces.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755015"/>
            <a:ext cx="203779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Cyber Kill Chain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961AFBAE-3BE8-D975-7468-8987D2C2BD2B}"/>
              </a:ext>
            </a:extLst>
          </p:cNvPr>
          <p:cNvSpPr/>
          <p:nvPr/>
        </p:nvSpPr>
        <p:spPr>
          <a:xfrm>
            <a:off x="-54009" y="7624840"/>
            <a:ext cx="2264677" cy="2871103"/>
          </a:xfrm>
          <a:custGeom>
            <a:avLst/>
            <a:gdLst/>
            <a:ahLst/>
            <a:cxnLst/>
            <a:rect l="l" t="t" r="r" b="b"/>
            <a:pathLst>
              <a:path w="3490153" h="4030833">
                <a:moveTo>
                  <a:pt x="0" y="0"/>
                </a:moveTo>
                <a:lnTo>
                  <a:pt x="3490153" y="0"/>
                </a:lnTo>
                <a:lnTo>
                  <a:pt x="3490153" y="4030832"/>
                </a:lnTo>
                <a:lnTo>
                  <a:pt x="0" y="4030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625" r="-9062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91093" y="4767063"/>
            <a:ext cx="2816536" cy="376437"/>
            <a:chOff x="0" y="0"/>
            <a:chExt cx="741804" cy="991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41804" cy="99144"/>
            </a:xfrm>
            <a:custGeom>
              <a:avLst/>
              <a:gdLst/>
              <a:ahLst/>
              <a:cxnLst/>
              <a:rect l="l" t="t" r="r" b="b"/>
              <a:pathLst>
                <a:path w="741804" h="99144">
                  <a:moveTo>
                    <a:pt x="49572" y="0"/>
                  </a:moveTo>
                  <a:lnTo>
                    <a:pt x="692232" y="0"/>
                  </a:lnTo>
                  <a:cubicBezTo>
                    <a:pt x="719610" y="0"/>
                    <a:pt x="741804" y="22194"/>
                    <a:pt x="741804" y="49572"/>
                  </a:cubicBezTo>
                  <a:lnTo>
                    <a:pt x="741804" y="49572"/>
                  </a:lnTo>
                  <a:cubicBezTo>
                    <a:pt x="741804" y="62719"/>
                    <a:pt x="736581" y="75328"/>
                    <a:pt x="727284" y="84625"/>
                  </a:cubicBezTo>
                  <a:cubicBezTo>
                    <a:pt x="717988" y="93921"/>
                    <a:pt x="705379" y="99144"/>
                    <a:pt x="692232" y="99144"/>
                  </a:cubicBezTo>
                  <a:lnTo>
                    <a:pt x="49572" y="99144"/>
                  </a:lnTo>
                  <a:cubicBezTo>
                    <a:pt x="22194" y="99144"/>
                    <a:pt x="0" y="76950"/>
                    <a:pt x="0" y="49572"/>
                  </a:cubicBezTo>
                  <a:lnTo>
                    <a:pt x="0" y="49572"/>
                  </a:lnTo>
                  <a:cubicBezTo>
                    <a:pt x="0" y="22194"/>
                    <a:pt x="22194" y="0"/>
                    <a:pt x="49572" y="0"/>
                  </a:cubicBezTo>
                  <a:close/>
                </a:path>
              </a:pathLst>
            </a:custGeom>
            <a:solidFill>
              <a:srgbClr val="7A7D8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41804" cy="137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024812" y="5856112"/>
            <a:ext cx="2238375" cy="2238375"/>
          </a:xfrm>
          <a:custGeom>
            <a:avLst/>
            <a:gdLst/>
            <a:ahLst/>
            <a:cxnLst/>
            <a:rect l="l" t="t" r="r" b="b"/>
            <a:pathLst>
              <a:path w="2238375" h="2238375">
                <a:moveTo>
                  <a:pt x="0" y="0"/>
                </a:moveTo>
                <a:lnTo>
                  <a:pt x="2238376" y="0"/>
                </a:lnTo>
                <a:lnTo>
                  <a:pt x="2238376" y="2238375"/>
                </a:lnTo>
                <a:lnTo>
                  <a:pt x="0" y="22383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10668" y="2553514"/>
            <a:ext cx="13866665" cy="2138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67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Stage 6: Command and Control (C2)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43518" y="4774624"/>
            <a:ext cx="211168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38668" y="5626390"/>
            <a:ext cx="4288027" cy="299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In the C2 phase, attackers will try to communicate with the malware installed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Carrying out specific tasks remotely is done here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Attackers will try to overload websites with traffic or instruct C2 servers to carry out their misssion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755015"/>
            <a:ext cx="203779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Cyber Kill Chain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25962E5A-BDA2-38B8-84B4-796D13AD0C09}"/>
              </a:ext>
            </a:extLst>
          </p:cNvPr>
          <p:cNvSpPr/>
          <p:nvPr/>
        </p:nvSpPr>
        <p:spPr>
          <a:xfrm>
            <a:off x="-103639" y="7658100"/>
            <a:ext cx="2264677" cy="2871103"/>
          </a:xfrm>
          <a:custGeom>
            <a:avLst/>
            <a:gdLst/>
            <a:ahLst/>
            <a:cxnLst/>
            <a:rect l="l" t="t" r="r" b="b"/>
            <a:pathLst>
              <a:path w="3490153" h="4030833">
                <a:moveTo>
                  <a:pt x="0" y="0"/>
                </a:moveTo>
                <a:lnTo>
                  <a:pt x="3490153" y="0"/>
                </a:lnTo>
                <a:lnTo>
                  <a:pt x="3490153" y="4030832"/>
                </a:lnTo>
                <a:lnTo>
                  <a:pt x="0" y="4030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523</Words>
  <Application>Microsoft Office PowerPoint</Application>
  <PresentationFormat>Custom</PresentationFormat>
  <Paragraphs>67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Century Gothic Paneuropean</vt:lpstr>
      <vt:lpstr>Arial</vt:lpstr>
      <vt:lpstr>Century Gothic Paneuropean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</dc:title>
  <dc:creator>Ajmal M S</dc:creator>
  <cp:lastModifiedBy>Ajmal M S</cp:lastModifiedBy>
  <cp:revision>2</cp:revision>
  <dcterms:created xsi:type="dcterms:W3CDTF">2006-08-16T00:00:00Z</dcterms:created>
  <dcterms:modified xsi:type="dcterms:W3CDTF">2025-07-11T06:00:41Z</dcterms:modified>
  <dc:identifier>DAGs1KmMUzI</dc:identifier>
</cp:coreProperties>
</file>